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82" r:id="rId2"/>
    <p:sldId id="286" r:id="rId3"/>
    <p:sldId id="354" r:id="rId4"/>
    <p:sldId id="355" r:id="rId5"/>
    <p:sldId id="278" r:id="rId6"/>
    <p:sldId id="279" r:id="rId7"/>
    <p:sldId id="320" r:id="rId8"/>
    <p:sldId id="301" r:id="rId9"/>
    <p:sldId id="326" r:id="rId10"/>
    <p:sldId id="321" r:id="rId11"/>
    <p:sldId id="322" r:id="rId12"/>
    <p:sldId id="316" r:id="rId13"/>
    <p:sldId id="327" r:id="rId14"/>
    <p:sldId id="332" r:id="rId15"/>
    <p:sldId id="308" r:id="rId16"/>
    <p:sldId id="303" r:id="rId17"/>
    <p:sldId id="337" r:id="rId18"/>
    <p:sldId id="338" r:id="rId19"/>
    <p:sldId id="319" r:id="rId20"/>
    <p:sldId id="343" r:id="rId21"/>
  </p:sldIdLst>
  <p:sldSz cx="9144000" cy="6858000" type="screen4x3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48" autoAdjust="0"/>
    <p:restoredTop sz="94109" autoAdjust="0"/>
  </p:normalViewPr>
  <p:slideViewPr>
    <p:cSldViewPr>
      <p:cViewPr varScale="1">
        <p:scale>
          <a:sx n="51" d="100"/>
          <a:sy n="51" d="100"/>
        </p:scale>
        <p:origin x="192" y="1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8A2467-AE5A-4F6A-A56E-0F2ACECF76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3F70FF-D86F-4897-A69C-4B928AEB46A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37000" y="0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38C43-F932-4453-B454-374C9E27242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16BE0D-5910-4119-8456-5F8B3EDA20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37000" y="8772525"/>
            <a:ext cx="30114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6C662-62A6-4D8D-A57C-CAF77E11172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261602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11595" cy="461489"/>
          </a:xfrm>
          <a:prstGeom prst="rect">
            <a:avLst/>
          </a:prstGeom>
        </p:spPr>
        <p:txBody>
          <a:bodyPr vert="horz" lIns="90613" tIns="45306" rIns="90613" bIns="4530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911" y="1"/>
            <a:ext cx="3011595" cy="461489"/>
          </a:xfrm>
          <a:prstGeom prst="rect">
            <a:avLst/>
          </a:prstGeom>
        </p:spPr>
        <p:txBody>
          <a:bodyPr vert="horz" lIns="90613" tIns="45306" rIns="90613" bIns="45306" rtlCol="0"/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692150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13" tIns="45306" rIns="90613" bIns="4530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4380" y="4386507"/>
            <a:ext cx="5561317" cy="4156549"/>
          </a:xfrm>
          <a:prstGeom prst="rect">
            <a:avLst/>
          </a:prstGeom>
        </p:spPr>
        <p:txBody>
          <a:bodyPr vert="horz" lIns="90613" tIns="45306" rIns="90613" bIns="45306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773013"/>
            <a:ext cx="3011595" cy="461489"/>
          </a:xfrm>
          <a:prstGeom prst="rect">
            <a:avLst/>
          </a:prstGeom>
        </p:spPr>
        <p:txBody>
          <a:bodyPr vert="horz" lIns="90613" tIns="45306" rIns="90613" bIns="4530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911" y="8773013"/>
            <a:ext cx="3011595" cy="461489"/>
          </a:xfrm>
          <a:prstGeom prst="rect">
            <a:avLst/>
          </a:prstGeom>
        </p:spPr>
        <p:txBody>
          <a:bodyPr vert="horz" lIns="90613" tIns="45306" rIns="90613" bIns="45306" rtlCol="0" anchor="b"/>
          <a:lstStyle>
            <a:lvl1pPr algn="r">
              <a:defRPr sz="1200"/>
            </a:lvl1pPr>
          </a:lstStyle>
          <a:p>
            <a:fld id="{CC5D0E03-5C03-41D6-82B4-CDD7EFEFEAF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760885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BC874C-117D-4DE1-B1BA-EA4A91D01DA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842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FAC923-8614-4CBC-8270-B6E699C6E8B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878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D0E03-5C03-41D6-82B4-CDD7EFEFEAF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359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5D0E03-5C03-41D6-82B4-CDD7EFEFEAF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0885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C2236-DD40-4A57-A6AE-2845BF5B451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818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61B552-3045-48B2-9E1E-09B85256C04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48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FDCD-39D1-459F-8AEA-AE0456488DB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807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6CF710-121E-4CEC-8A9D-572CFDF68D2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5199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89D03-0016-47F4-9866-2115EC1AC49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1263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2BFD87-7563-456D-84A0-7F6E9DC7F7A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029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407357-6AC1-45A9-B719-748BEA62D3D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1098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C16C1D-DDC3-456F-8F92-9C1F19A2B76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8139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64ADEE-9547-468D-A58F-6393414E160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244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ED2062-A0E7-4902-A385-5142B60659A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8687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74A6AF-3549-4938-ADA0-20E8652447D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96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DFD726-0B8A-4AAF-8D1E-AB11E84DA6E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3361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B98FD-49AA-446B-B80B-9E8C29B18CA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1616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B98FD-49AA-446B-B80B-9E8C29B18CA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372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1CB97-948F-40FF-AFDA-659F277026A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0518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F3ED62-25C5-4D78-AA03-F6667B83246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1543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94BEA2-60C2-496C-86DA-9EF0615C4BFA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E57F-B64F-4AE3-BC0B-64749D225E9F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4751-3E13-443B-908F-4D7C1A8D2933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38C51-90BD-4BA0-A768-6242C4FA2B76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4A6CE-34B4-44D5-A382-763F2A47A99B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9F248-D9F3-43D3-9C5D-6B14EE1CD550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54DA0-9B28-4AEC-8CBF-FD4AB149705D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1B1A29E-68B2-4A6C-A742-9798D9AFDD54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85B299E-E590-4319-BF3F-87F68BA7306A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1416-F94A-4383-A36E-DB607AF4B3BA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E796D-4AD5-40F1-AE36-EE7592CD8E67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22DCD3F-E41B-4CA9-9040-6BF7F18B0908}" type="datetime1">
              <a:rPr lang="en-US" smtClean="0"/>
              <a:t>1/12/21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66FB819-7DE1-4880-811C-24736A80DAD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labamaworks.alabama.gov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524000"/>
          </a:xfrm>
          <a:solidFill>
            <a:schemeClr val="accent4"/>
          </a:solidFill>
        </p:spPr>
        <p:txBody>
          <a:bodyPr>
            <a:norm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rial Black" pitchFamily="34" charset="0"/>
              </a:rPr>
              <a:t>ON-THE-JOB TRAINING PROGRAM</a:t>
            </a:r>
            <a:br>
              <a:rPr lang="en-US" sz="32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sz="2200" dirty="0">
                <a:solidFill>
                  <a:prstClr val="white"/>
                </a:solidFill>
                <a:latin typeface="Arial Black" pitchFamily="34" charset="0"/>
              </a:rPr>
              <a:t>OJT Employer Presentation</a:t>
            </a:r>
            <a:br>
              <a:rPr lang="en-US" sz="2200" dirty="0">
                <a:solidFill>
                  <a:prstClr val="white"/>
                </a:solidFill>
                <a:latin typeface="Arial Black" pitchFamily="34" charset="0"/>
              </a:rPr>
            </a:br>
            <a:r>
              <a:rPr lang="en-US" sz="2200" dirty="0">
                <a:solidFill>
                  <a:prstClr val="white"/>
                </a:solidFill>
                <a:latin typeface="Arial Black" pitchFamily="34" charset="0"/>
              </a:rPr>
              <a:t>“You Hire! You Train! We Reimburse”</a:t>
            </a:r>
            <a:br>
              <a:rPr lang="en-US" sz="3200" dirty="0">
                <a:solidFill>
                  <a:prstClr val="white"/>
                </a:solidFill>
                <a:latin typeface="Arial Black" pitchFamily="34" charset="0"/>
              </a:rPr>
            </a:br>
            <a:endParaRPr lang="en-US" sz="1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Content Placeholder 3" descr="ACCS-flag-with-name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1828800"/>
            <a:ext cx="8190072" cy="3505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5472755"/>
            <a:ext cx="1163086" cy="11646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9431" y="5472755"/>
            <a:ext cx="1310950" cy="1100457"/>
          </a:xfrm>
          <a:prstGeom prst="rect">
            <a:avLst/>
          </a:prstGeom>
        </p:spPr>
      </p:pic>
      <p:pic>
        <p:nvPicPr>
          <p:cNvPr id="10" name="Picture 2" descr="Image result for america's workforce networ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715" y="5458403"/>
            <a:ext cx="1600200" cy="10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36B2570-A8EE-413C-868B-18306A7A3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6FB819-7DE1-4880-811C-24736A80DAD8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DFAE23-3AD8-44C3-BB50-C8F8D12171E4}"/>
              </a:ext>
            </a:extLst>
          </p:cNvPr>
          <p:cNvSpPr txBox="1"/>
          <p:nvPr/>
        </p:nvSpPr>
        <p:spPr>
          <a:xfrm>
            <a:off x="7086600" y="655603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/>
              <a:t>Updated 2/26/20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br>
              <a:rPr lang="en-US" sz="2700" u="sng" dirty="0">
                <a:latin typeface="Arial Black" pitchFamily="34" charset="0"/>
              </a:rPr>
            </a:br>
            <a:r>
              <a:rPr lang="en-US" sz="4900" u="sng" dirty="0">
                <a:solidFill>
                  <a:schemeClr val="bg1"/>
                </a:solidFill>
                <a:latin typeface="Arial Black" pitchFamily="34" charset="0"/>
              </a:rPr>
              <a:t>WELCOME</a:t>
            </a:r>
            <a:r>
              <a:rPr lang="en-US" sz="4900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br>
              <a:rPr lang="en-US" sz="3200" u="sng" dirty="0">
                <a:latin typeface="Arial Black" pitchFamily="34" charset="0"/>
              </a:rPr>
            </a:br>
            <a:br>
              <a:rPr lang="en-US" sz="3200" dirty="0">
                <a:solidFill>
                  <a:schemeClr val="bg1"/>
                </a:solidFill>
                <a:latin typeface="Arial Black" pitchFamily="34" charset="0"/>
              </a:rPr>
            </a:br>
            <a:endParaRPr lang="en-US" sz="1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06269"/>
          </a:xfrm>
          <a:solidFill>
            <a:schemeClr val="accent2"/>
          </a:solidFill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en-US" sz="3400" b="1" u="sng" dirty="0">
              <a:latin typeface="Arial Black" panose="020B0A04020102020204" pitchFamily="34" charset="0"/>
            </a:endParaRPr>
          </a:p>
          <a:p>
            <a:pPr lvl="0" algn="ctr">
              <a:buClr>
                <a:srgbClr val="2DA2BF"/>
              </a:buClr>
              <a:buNone/>
            </a:pPr>
            <a:r>
              <a:rPr lang="en-US" sz="9600" b="1" u="sng" dirty="0">
                <a:solidFill>
                  <a:prstClr val="black"/>
                </a:solidFill>
                <a:latin typeface="Arial Black" pitchFamily="34" charset="0"/>
              </a:rPr>
              <a:t>On-The-Job Training Employer Presentation</a:t>
            </a:r>
          </a:p>
          <a:p>
            <a:pPr lvl="0" algn="ctr">
              <a:buClr>
                <a:srgbClr val="2DA2BF"/>
              </a:buClr>
              <a:buNone/>
            </a:pPr>
            <a:r>
              <a:rPr lang="en-US" sz="9600" b="1" i="1" dirty="0">
                <a:latin typeface="Arial Black" panose="020B0A04020102020204" pitchFamily="34" charset="0"/>
              </a:rPr>
              <a:t>Rural Workforce Summit</a:t>
            </a:r>
          </a:p>
          <a:p>
            <a:pPr algn="ctr">
              <a:buNone/>
            </a:pPr>
            <a:r>
              <a:rPr lang="en-US" sz="9600" b="1" i="1" dirty="0">
                <a:latin typeface="Arial Black" panose="020B0A04020102020204" pitchFamily="34" charset="0"/>
              </a:rPr>
              <a:t>January 12, 2021</a:t>
            </a:r>
          </a:p>
          <a:p>
            <a:pPr algn="ctr">
              <a:buNone/>
            </a:pPr>
            <a:endParaRPr lang="en-US" sz="9600" b="1" u="sng" dirty="0">
              <a:latin typeface="Arial Black" pitchFamily="34" charset="0"/>
            </a:endParaRPr>
          </a:p>
          <a:p>
            <a:pPr algn="ctr">
              <a:buNone/>
            </a:pPr>
            <a:r>
              <a:rPr lang="en-US" sz="9600" b="1" u="sng" dirty="0">
                <a:latin typeface="Arial Black" pitchFamily="34" charset="0"/>
              </a:rPr>
              <a:t>On-The-Job-Training Program</a:t>
            </a:r>
          </a:p>
          <a:p>
            <a:pPr algn="ctr">
              <a:buNone/>
            </a:pPr>
            <a:r>
              <a:rPr lang="en-US" sz="9600" b="1" dirty="0">
                <a:latin typeface="Arial Black" pitchFamily="34" charset="0"/>
              </a:rPr>
              <a:t>Alabama Department of Commerce</a:t>
            </a:r>
          </a:p>
          <a:p>
            <a:pPr algn="ctr">
              <a:buNone/>
            </a:pPr>
            <a:r>
              <a:rPr lang="en-US" sz="9600" b="1" dirty="0">
                <a:latin typeface="Arial Black" pitchFamily="34" charset="0"/>
              </a:rPr>
              <a:t>Workforce Development Division (WDD)</a:t>
            </a:r>
          </a:p>
          <a:p>
            <a:pPr algn="ctr">
              <a:buNone/>
            </a:pPr>
            <a:endParaRPr lang="en-US" sz="9600" b="1" dirty="0">
              <a:latin typeface="Arial Black" pitchFamily="34" charset="0"/>
            </a:endParaRPr>
          </a:p>
          <a:p>
            <a:pPr algn="ctr">
              <a:buNone/>
            </a:pPr>
            <a:r>
              <a:rPr lang="en-US" sz="9600" b="1" u="sng" dirty="0">
                <a:latin typeface="Arial Black" pitchFamily="34" charset="0"/>
              </a:rPr>
              <a:t>PRESENTERS</a:t>
            </a:r>
          </a:p>
          <a:p>
            <a:pPr algn="ctr">
              <a:buNone/>
            </a:pPr>
            <a:endParaRPr lang="en-US" sz="9600" b="1" u="sng" dirty="0">
              <a:latin typeface="Arial Black" pitchFamily="34" charset="0"/>
            </a:endParaRPr>
          </a:p>
          <a:p>
            <a:pPr algn="ctr">
              <a:buNone/>
            </a:pPr>
            <a:r>
              <a:rPr lang="en-US" sz="9600" b="1" dirty="0">
                <a:latin typeface="Arial Black" pitchFamily="34" charset="0"/>
              </a:rPr>
              <a:t>Terry Comer – Commerce / WDD</a:t>
            </a:r>
          </a:p>
          <a:p>
            <a:pPr algn="ctr">
              <a:buNone/>
            </a:pPr>
            <a:r>
              <a:rPr lang="en-US" sz="9600" b="1" dirty="0">
                <a:latin typeface="Arial Black" pitchFamily="34" charset="0"/>
              </a:rPr>
              <a:t>Eboné Curry - Commerce / WDD</a:t>
            </a:r>
          </a:p>
          <a:p>
            <a:pPr algn="ctr">
              <a:buNone/>
            </a:pPr>
            <a:r>
              <a:rPr lang="en-US" sz="6400" b="1" dirty="0">
                <a:latin typeface="Arial Black" pitchFamily="34" charset="0"/>
              </a:rPr>
              <a:t>                              </a:t>
            </a:r>
          </a:p>
          <a:p>
            <a:pPr>
              <a:buNone/>
            </a:pPr>
            <a:r>
              <a:rPr lang="en-US" sz="6400" b="1" dirty="0"/>
              <a:t>                               </a:t>
            </a:r>
          </a:p>
          <a:p>
            <a:pPr>
              <a:buNone/>
            </a:pPr>
            <a:r>
              <a:rPr lang="en-US" sz="6400" b="1" dirty="0"/>
              <a:t>                                                                              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B093B6-1034-431F-8D2F-74E427CFA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305800" cy="5630069"/>
          </a:xfrm>
          <a:solidFill>
            <a:schemeClr val="accent2"/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n-US" sz="4800" b="1" dirty="0">
              <a:latin typeface="Arial Black" pitchFamily="34" charset="0"/>
            </a:endParaRPr>
          </a:p>
          <a:p>
            <a:pPr>
              <a:buNone/>
            </a:pPr>
            <a:r>
              <a:rPr lang="en-US" sz="7200" b="1" dirty="0">
                <a:latin typeface="Arial Black" pitchFamily="34" charset="0"/>
              </a:rPr>
              <a:t>	</a:t>
            </a:r>
            <a:r>
              <a:rPr lang="en-US" sz="8000" b="1" dirty="0">
                <a:latin typeface="Arial Black" pitchFamily="34" charset="0"/>
              </a:rPr>
              <a:t>To obtain information about the On–The-Job Training Program, contact your local Alabama Career Center.   </a:t>
            </a:r>
          </a:p>
          <a:p>
            <a:pPr>
              <a:buNone/>
            </a:pPr>
            <a:endParaRPr lang="en-US" sz="4800" b="1" dirty="0">
              <a:latin typeface="Arial Black" pitchFamily="34" charset="0"/>
            </a:endParaRPr>
          </a:p>
          <a:p>
            <a:pPr>
              <a:buNone/>
            </a:pPr>
            <a:r>
              <a:rPr lang="en-US" sz="8000" dirty="0">
                <a:latin typeface="Arial Black" panose="020B0A04020102020204" pitchFamily="34" charset="0"/>
                <a:cs typeface="Arial" panose="020B0604020202020204" pitchFamily="34" charset="0"/>
              </a:rPr>
              <a:t>			</a:t>
            </a:r>
            <a:endParaRPr lang="en-US" sz="48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8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8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800" b="1" dirty="0">
              <a:latin typeface="Arial Black" pitchFamily="34" charset="0"/>
            </a:endParaRPr>
          </a:p>
          <a:p>
            <a:pPr>
              <a:buNone/>
            </a:pPr>
            <a:r>
              <a:rPr lang="en-US" sz="8000" b="1" dirty="0">
                <a:latin typeface="Arial Black" pitchFamily="34" charset="0"/>
              </a:rPr>
              <a:t>	</a:t>
            </a:r>
          </a:p>
          <a:p>
            <a:pPr>
              <a:buNone/>
            </a:pPr>
            <a:r>
              <a:rPr lang="en-US" sz="8000" b="1" dirty="0">
                <a:latin typeface="Arial Black" pitchFamily="34" charset="0"/>
              </a:rPr>
              <a:t>	</a:t>
            </a: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4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4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dirty="0"/>
          </a:p>
          <a:p>
            <a:pPr>
              <a:buNone/>
            </a:pPr>
            <a:r>
              <a:rPr lang="en-US" sz="4400" dirty="0"/>
              <a:t>                            </a:t>
            </a:r>
          </a:p>
          <a:p>
            <a:pPr>
              <a:buNone/>
            </a:pPr>
            <a:endParaRPr lang="en-US" sz="2000" dirty="0"/>
          </a:p>
          <a:p>
            <a:pPr algn="r">
              <a:buNone/>
            </a:pPr>
            <a:r>
              <a:rPr lang="en-US" sz="2000" b="1" dirty="0"/>
              <a:t>                                                                                               </a:t>
            </a:r>
            <a:endParaRPr lang="en-US" sz="3400" b="1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05800" cy="838200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Contact Information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" name="Picture 9" descr="A picture containing text, receipt&#10;&#10;Description automatically generated">
            <a:extLst>
              <a:ext uri="{FF2B5EF4-FFF2-40B4-BE49-F238E27FC236}">
                <a16:creationId xmlns:a16="http://schemas.microsoft.com/office/drawing/2014/main" id="{37A402E7-6B31-473A-9DB5-832736053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981200"/>
            <a:ext cx="3815125" cy="47181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305800" cy="5630069"/>
          </a:xfrm>
          <a:solidFill>
            <a:schemeClr val="accent2"/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en-US" sz="48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72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72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7200" b="1" dirty="0">
              <a:latin typeface="Arial Black" pitchFamily="34" charset="0"/>
            </a:endParaRPr>
          </a:p>
          <a:p>
            <a:pPr algn="ctr">
              <a:buNone/>
            </a:pPr>
            <a:r>
              <a:rPr lang="en-US" sz="7200" b="1" dirty="0">
                <a:latin typeface="Arial Black" pitchFamily="34" charset="0"/>
              </a:rPr>
              <a:t>	A listing of all Alabama Career Centers can be found at:</a:t>
            </a:r>
          </a:p>
          <a:p>
            <a:pPr algn="ctr">
              <a:buNone/>
            </a:pPr>
            <a:r>
              <a:rPr lang="en-US" sz="7200" dirty="0">
                <a:latin typeface="Arial Black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https://alabamaworks.alabama.gov/</a:t>
            </a:r>
            <a:r>
              <a:rPr lang="en-US" sz="7200" dirty="0">
                <a:latin typeface="Arial Black" pitchFamily="34" charset="0"/>
              </a:rPr>
              <a:t> </a:t>
            </a:r>
          </a:p>
          <a:p>
            <a:pPr algn="ctr">
              <a:buNone/>
            </a:pPr>
            <a:endParaRPr lang="en-US" sz="8000" dirty="0">
              <a:latin typeface="Arial Black" pitchFamily="34" charset="0"/>
            </a:endParaRPr>
          </a:p>
          <a:p>
            <a:pPr>
              <a:buNone/>
            </a:pPr>
            <a:endParaRPr lang="en-US" sz="4800" b="1" dirty="0">
              <a:latin typeface="Arial Black" pitchFamily="34" charset="0"/>
            </a:endParaRPr>
          </a:p>
          <a:p>
            <a:pPr>
              <a:buNone/>
            </a:pPr>
            <a:r>
              <a:rPr lang="en-US" sz="8000" dirty="0">
                <a:latin typeface="Arial Black" panose="020B0A04020102020204" pitchFamily="34" charset="0"/>
                <a:cs typeface="Arial" panose="020B0604020202020204" pitchFamily="34" charset="0"/>
              </a:rPr>
              <a:t>	</a:t>
            </a: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56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4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400" b="1" dirty="0">
              <a:latin typeface="Arial Black" pitchFamily="34" charset="0"/>
            </a:endParaRPr>
          </a:p>
          <a:p>
            <a:pPr algn="ctr">
              <a:buNone/>
            </a:pPr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b="1" dirty="0">
              <a:latin typeface="Arial Black" pitchFamily="34" charset="0"/>
            </a:endParaRPr>
          </a:p>
          <a:p>
            <a:endParaRPr lang="en-US" sz="4400" b="1" dirty="0">
              <a:latin typeface="Arial Black" pitchFamily="34" charset="0"/>
            </a:endParaRPr>
          </a:p>
          <a:p>
            <a:pPr>
              <a:buNone/>
            </a:pPr>
            <a:endParaRPr lang="en-US" sz="4400" dirty="0"/>
          </a:p>
          <a:p>
            <a:pPr>
              <a:buNone/>
            </a:pPr>
            <a:r>
              <a:rPr lang="en-US" sz="4400" dirty="0"/>
              <a:t>                            </a:t>
            </a:r>
          </a:p>
          <a:p>
            <a:pPr>
              <a:buNone/>
            </a:pPr>
            <a:endParaRPr lang="en-US" sz="2000" dirty="0"/>
          </a:p>
          <a:p>
            <a:pPr algn="r">
              <a:buNone/>
            </a:pPr>
            <a:r>
              <a:rPr lang="en-US" sz="2000" b="1" dirty="0"/>
              <a:t>                                                                                               </a:t>
            </a:r>
            <a:endParaRPr lang="en-US" sz="3400" b="1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05800" cy="838200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Contact Information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6FB819-7DE1-4880-811C-24736A80DAD8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ucida Sans Unicode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69B4F4A-BC9C-47BA-B43B-8BDC91CB30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8314" y="2971800"/>
            <a:ext cx="1827372" cy="14034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6FAB62-E1CB-49A8-9610-2194934EA4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314" y="4375218"/>
            <a:ext cx="1827372" cy="24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268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5355431"/>
          </a:xfrm>
          <a:solidFill>
            <a:schemeClr val="accent2"/>
          </a:solidFill>
        </p:spPr>
        <p:txBody>
          <a:bodyPr>
            <a:normAutofit fontScale="92500"/>
          </a:bodyPr>
          <a:lstStyle/>
          <a:p>
            <a:pPr marL="109728" indent="0" algn="ctr">
              <a:buNone/>
            </a:pPr>
            <a:r>
              <a:rPr lang="en-US" sz="2400" b="1" u="sng" dirty="0">
                <a:latin typeface="Arial Black" pitchFamily="34" charset="0"/>
              </a:rPr>
              <a:t>OJT Training Programs Funding </a:t>
            </a:r>
          </a:p>
          <a:p>
            <a:pPr marL="109728" indent="0">
              <a:buNone/>
            </a:pPr>
            <a:endParaRPr lang="en-US" sz="2400" b="1" u="sng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 Black" pitchFamily="34" charset="0"/>
              </a:rPr>
              <a:t>OJT is funded by the U.S. Dept. of Labor. The Workforce Development Division (WDD) of The Alabama Department of Commerce administers the On-The-Job-Training programs.</a:t>
            </a:r>
          </a:p>
          <a:p>
            <a:pPr>
              <a:buNone/>
            </a:pPr>
            <a:endParaRPr lang="en-US" b="1" dirty="0">
              <a:latin typeface="Arial Black" pitchFamily="34" charset="0"/>
            </a:endParaRPr>
          </a:p>
          <a:p>
            <a:pPr marL="109728" indent="0">
              <a:buNone/>
            </a:pPr>
            <a:r>
              <a:rPr lang="en-US" b="1" dirty="0">
                <a:latin typeface="Arial Black" pitchFamily="34" charset="0"/>
              </a:rPr>
              <a:t> </a:t>
            </a:r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r>
              <a:rPr lang="en-US" sz="2400" b="1" dirty="0"/>
              <a:t>                                                                                                       </a:t>
            </a:r>
            <a:endParaRPr lang="en-US" sz="2400" dirty="0"/>
          </a:p>
          <a:p>
            <a:pPr marL="365760" lvl="1" indent="-256032">
              <a:spcBef>
                <a:spcPts val="400"/>
              </a:spcBef>
              <a:buSzPct val="68000"/>
              <a:buNone/>
            </a:pPr>
            <a:endParaRPr lang="en-US" b="1" dirty="0"/>
          </a:p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endParaRPr lang="en-US" b="1" dirty="0"/>
          </a:p>
          <a:p>
            <a:pPr lvl="1">
              <a:buNone/>
            </a:pPr>
            <a:endParaRPr lang="en-US" b="1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OPENING REMARKS</a:t>
            </a:r>
            <a:endParaRPr lang="en-U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74" name="Picture 2" descr="Image result for on the job trai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4061618"/>
            <a:ext cx="3810000" cy="252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4061618"/>
            <a:ext cx="3618072" cy="252174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9F55AD-3B41-403B-9C78-61DCE9601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5355430"/>
          </a:xfrm>
          <a:solidFill>
            <a:schemeClr val="accent2"/>
          </a:solidFill>
        </p:spPr>
        <p:txBody>
          <a:bodyPr>
            <a:normAutofit fontScale="47500" lnSpcReduction="20000"/>
          </a:bodyPr>
          <a:lstStyle/>
          <a:p>
            <a:endParaRPr lang="en-US" sz="2200" b="1" dirty="0">
              <a:latin typeface="Arial Black" pitchFamily="34" charset="0"/>
            </a:endParaRPr>
          </a:p>
          <a:p>
            <a:endParaRPr lang="en-US" sz="22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4400" b="1" dirty="0">
                <a:latin typeface="Arial Black" pitchFamily="34" charset="0"/>
              </a:rPr>
              <a:t>On-The-Job Training (OJT) is an Employer Specific Training Program.</a:t>
            </a:r>
          </a:p>
          <a:p>
            <a:pPr>
              <a:buNone/>
            </a:pPr>
            <a:endParaRPr lang="en-US" sz="38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4400" b="1" dirty="0">
                <a:latin typeface="Arial Black" pitchFamily="34" charset="0"/>
              </a:rPr>
              <a:t>Affords an individual an opportunity to learn new job skills.</a:t>
            </a:r>
          </a:p>
          <a:p>
            <a:pPr marL="109728" indent="0">
              <a:buNone/>
            </a:pPr>
            <a:endParaRPr lang="en-US" sz="38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4400" b="1" dirty="0">
                <a:latin typeface="Arial Black" pitchFamily="34" charset="0"/>
              </a:rPr>
              <a:t>Allows employers an opportunity to train NEW employees while saving money on training costs.</a:t>
            </a:r>
          </a:p>
          <a:p>
            <a:pPr marL="109728" indent="0">
              <a:buNone/>
            </a:pPr>
            <a:endParaRPr lang="en-US" sz="38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4400" b="1" dirty="0">
                <a:latin typeface="Arial Black" pitchFamily="34" charset="0"/>
              </a:rPr>
              <a:t>The Business Service Representative at the servicing Career Center initiates all of the paperwork, including the invoices for reimbursements</a:t>
            </a:r>
          </a:p>
          <a:p>
            <a:endParaRPr lang="en-US" sz="2200" b="1" dirty="0">
              <a:latin typeface="Arial Black" pitchFamily="34" charset="0"/>
            </a:endParaRP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/>
              <a:t>                               </a:t>
            </a:r>
          </a:p>
          <a:p>
            <a:pPr>
              <a:buNone/>
            </a:pPr>
            <a:r>
              <a:rPr lang="en-US" sz="2400" b="1" dirty="0"/>
              <a:t>                                                                               </a:t>
            </a:r>
            <a:endParaRPr lang="en-US" sz="12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rial Black" pitchFamily="34" charset="0"/>
              </a:rPr>
              <a:t>What</a:t>
            </a:r>
            <a:r>
              <a:rPr lang="en-US" sz="4000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sz="4000" b="1" dirty="0">
                <a:solidFill>
                  <a:schemeClr val="bg1"/>
                </a:solidFill>
                <a:latin typeface="Arial Black" pitchFamily="34" charset="0"/>
              </a:rPr>
              <a:t>is On-</a:t>
            </a:r>
            <a:r>
              <a:rPr lang="en-US" sz="4000" dirty="0">
                <a:solidFill>
                  <a:schemeClr val="bg1"/>
                </a:solidFill>
                <a:latin typeface="Arial Black" pitchFamily="34" charset="0"/>
              </a:rPr>
              <a:t>T</a:t>
            </a:r>
            <a:r>
              <a:rPr lang="en-US" sz="4000" b="1" dirty="0">
                <a:solidFill>
                  <a:schemeClr val="bg1"/>
                </a:solidFill>
                <a:latin typeface="Arial Black" pitchFamily="34" charset="0"/>
              </a:rPr>
              <a:t>he-Job Training?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(OJT)</a:t>
            </a:r>
            <a:endParaRPr lang="en-U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254C57-6D1B-4C96-9A2B-5950517E5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5638800"/>
            <a:ext cx="6248400" cy="1096169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F6D60B-0B0C-4169-B45C-8F0CC77E2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5355430"/>
          </a:xfrm>
          <a:solidFill>
            <a:schemeClr val="accent2"/>
          </a:solidFill>
        </p:spPr>
        <p:txBody>
          <a:bodyPr>
            <a:normAutofit/>
          </a:bodyPr>
          <a:lstStyle/>
          <a:p>
            <a:endParaRPr lang="en-US" sz="22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 Black" pitchFamily="34" charset="0"/>
              </a:rPr>
              <a:t>The OJT Business Service Representative at the local Career Center, along with the employer will work together to create a training plan (job description) that defines the training objectives and goals for the trainee(s).</a:t>
            </a:r>
          </a:p>
          <a:p>
            <a:pPr>
              <a:buNone/>
            </a:pPr>
            <a:endParaRPr lang="en-US" sz="2400" b="1" dirty="0"/>
          </a:p>
          <a:p>
            <a:pPr>
              <a:buNone/>
            </a:pPr>
            <a:r>
              <a:rPr lang="en-US" sz="2400" b="1" dirty="0"/>
              <a:t>                               </a:t>
            </a:r>
          </a:p>
          <a:p>
            <a:pPr>
              <a:buNone/>
            </a:pPr>
            <a:r>
              <a:rPr lang="en-US" sz="2400" b="1" dirty="0"/>
              <a:t>                                                                               </a:t>
            </a:r>
            <a:endParaRPr lang="en-US" sz="12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rial Black" pitchFamily="34" charset="0"/>
              </a:rPr>
              <a:t>What</a:t>
            </a:r>
            <a:r>
              <a:rPr lang="en-US" sz="4000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sz="4000" b="1" dirty="0">
                <a:solidFill>
                  <a:schemeClr val="bg1"/>
                </a:solidFill>
                <a:latin typeface="Arial Black" pitchFamily="34" charset="0"/>
              </a:rPr>
              <a:t>is On-</a:t>
            </a:r>
            <a:r>
              <a:rPr lang="en-US" sz="4000" dirty="0">
                <a:solidFill>
                  <a:schemeClr val="bg1"/>
                </a:solidFill>
                <a:latin typeface="Arial Black" pitchFamily="34" charset="0"/>
              </a:rPr>
              <a:t>T</a:t>
            </a:r>
            <a:r>
              <a:rPr lang="en-US" sz="4000" b="1" dirty="0">
                <a:solidFill>
                  <a:schemeClr val="bg1"/>
                </a:solidFill>
                <a:latin typeface="Arial Black" pitchFamily="34" charset="0"/>
              </a:rPr>
              <a:t>he-Job Training?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(OJT)</a:t>
            </a:r>
            <a:endParaRPr lang="en-U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4800600"/>
            <a:ext cx="3291840" cy="1866105"/>
          </a:xfrm>
          <a:prstGeom prst="rect">
            <a:avLst/>
          </a:prstGeom>
        </p:spPr>
      </p:pic>
      <p:pic>
        <p:nvPicPr>
          <p:cNvPr id="1026" name="Picture 2" descr="Image result for on the job training">
            <a:extLst>
              <a:ext uri="{FF2B5EF4-FFF2-40B4-BE49-F238E27FC236}">
                <a16:creationId xmlns:a16="http://schemas.microsoft.com/office/drawing/2014/main" id="{20A92180-EFC5-4567-A3DA-9CECBA158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800600"/>
            <a:ext cx="3352800" cy="186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D59EF0-24A7-4DB6-BAB4-93664EF97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1487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87962"/>
          </a:xfrm>
          <a:solidFill>
            <a:schemeClr val="accent2"/>
          </a:solidFill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endParaRPr lang="en-US" sz="2200" b="1" dirty="0">
              <a:latin typeface="Arial Black" pitchFamily="34" charset="0"/>
            </a:endParaRPr>
          </a:p>
          <a:p>
            <a:pPr marL="109728" indent="0">
              <a:buNone/>
            </a:pPr>
            <a:r>
              <a:rPr lang="en-US" sz="2200" b="1" dirty="0">
                <a:latin typeface="Arial Black" pitchFamily="34" charset="0"/>
              </a:rPr>
              <a:t>We offer two types of On-The-Job Training programs through The Workforce Innovation and Opportunity Act (WIOA) and the Alabama Career Center System.</a:t>
            </a:r>
          </a:p>
          <a:p>
            <a:pPr marL="109728" indent="0">
              <a:buNone/>
            </a:pPr>
            <a:endParaRPr lang="en-US" sz="2200" b="1" dirty="0">
              <a:latin typeface="Arial Black" pitchFamily="34" charset="0"/>
            </a:endParaRPr>
          </a:p>
          <a:p>
            <a:pPr algn="ctr">
              <a:buNone/>
            </a:pPr>
            <a:r>
              <a:rPr lang="en-US" b="1" u="sng" dirty="0">
                <a:latin typeface="Arial Black" pitchFamily="34" charset="0"/>
              </a:rPr>
              <a:t>Two Types of OJT Programs </a:t>
            </a:r>
          </a:p>
          <a:p>
            <a:pPr>
              <a:buNone/>
            </a:pPr>
            <a:endParaRPr lang="en-US" b="1" u="sng" dirty="0">
              <a:latin typeface="Arial Black" pitchFamily="34" charset="0"/>
            </a:endParaRPr>
          </a:p>
          <a:p>
            <a:pPr marL="109728" indent="0">
              <a:buNone/>
            </a:pPr>
            <a:r>
              <a:rPr lang="en-US" sz="2400" b="1" dirty="0">
                <a:latin typeface="Arial Black" pitchFamily="34" charset="0"/>
              </a:rPr>
              <a:t>(1.) New Hire On-The-Job Training </a:t>
            </a:r>
          </a:p>
          <a:p>
            <a:pPr marL="109728" indent="0">
              <a:buNone/>
            </a:pPr>
            <a:endParaRPr lang="en-US" sz="2400" b="1" dirty="0">
              <a:latin typeface="Arial Black" pitchFamily="34" charset="0"/>
            </a:endParaRPr>
          </a:p>
          <a:p>
            <a:pPr marL="109728" indent="0">
              <a:buNone/>
            </a:pPr>
            <a:r>
              <a:rPr lang="en-US" sz="2400" b="1" dirty="0">
                <a:latin typeface="Arial Black" pitchFamily="34" charset="0"/>
              </a:rPr>
              <a:t>(2.) Performance-Based On-The-Job Training</a:t>
            </a:r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endParaRPr lang="en-US" sz="2400" b="1" dirty="0"/>
          </a:p>
          <a:p>
            <a:pPr lvl="1">
              <a:buNone/>
            </a:pPr>
            <a:r>
              <a:rPr lang="en-US" sz="2400" b="1" dirty="0"/>
              <a:t>                                                                                                       </a:t>
            </a:r>
            <a:endParaRPr lang="en-US" sz="2400" dirty="0"/>
          </a:p>
          <a:p>
            <a:pPr marL="365760" lvl="1" indent="-256032">
              <a:spcBef>
                <a:spcPts val="400"/>
              </a:spcBef>
              <a:buSzPct val="68000"/>
              <a:buNone/>
            </a:pPr>
            <a:endParaRPr lang="en-US" b="1" dirty="0"/>
          </a:p>
          <a:p>
            <a:pPr marL="365760" lvl="1" indent="-256032">
              <a:spcBef>
                <a:spcPts val="400"/>
              </a:spcBef>
              <a:buSzPct val="68000"/>
              <a:buFont typeface="Wingdings 3"/>
              <a:buChar char=""/>
            </a:pPr>
            <a:endParaRPr lang="en-US" b="1" dirty="0"/>
          </a:p>
          <a:p>
            <a:pPr lvl="1">
              <a:buNone/>
            </a:pPr>
            <a:endParaRPr lang="en-US" b="1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TWO TYPES OF OJT PROGRAMS</a:t>
            </a:r>
            <a:endParaRPr lang="en-U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76" name="Picture 4" descr="Image result for new hi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800600"/>
            <a:ext cx="23812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8150" y="4953000"/>
            <a:ext cx="3810000" cy="16002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29186B-EB46-4C89-8866-7997AB195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965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99"/>
            <a:ext cx="8229600" cy="5630069"/>
          </a:xfrm>
          <a:solidFill>
            <a:schemeClr val="accent2"/>
          </a:solidFill>
        </p:spPr>
        <p:txBody>
          <a:bodyPr>
            <a:normAutofit fontScale="40000" lnSpcReduction="20000"/>
          </a:bodyPr>
          <a:lstStyle/>
          <a:p>
            <a:endParaRPr lang="en-US" sz="60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6000" b="1" dirty="0">
                <a:latin typeface="Arial Black" pitchFamily="34" charset="0"/>
              </a:rPr>
              <a:t>Offers an employer up to 75% wage reimbursement for training hours based on the chart below:</a:t>
            </a:r>
            <a:endParaRPr lang="en-US" sz="25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6000" b="1" dirty="0">
                <a:latin typeface="Arial Black" pitchFamily="34" charset="0"/>
              </a:rPr>
              <a:t>1-50 employees: Up to 75% reimbursement</a:t>
            </a:r>
          </a:p>
          <a:p>
            <a:pPr marL="109728" indent="0">
              <a:buNone/>
            </a:pPr>
            <a:endParaRPr lang="en-US" sz="25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6000" b="1" dirty="0">
                <a:latin typeface="Arial Black" pitchFamily="34" charset="0"/>
              </a:rPr>
              <a:t>51-200 employees:  Up to 75% reimbursement for eligible Dislocated Workers (ONLY)</a:t>
            </a:r>
          </a:p>
          <a:p>
            <a:pPr marL="109728" indent="0">
              <a:buNone/>
            </a:pPr>
            <a:endParaRPr lang="en-US" sz="20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6000" b="1" dirty="0">
                <a:latin typeface="Arial Black" pitchFamily="34" charset="0"/>
              </a:rPr>
              <a:t>201 or more employees: Up to 50% reimbursement for all other businesses.</a:t>
            </a:r>
          </a:p>
          <a:p>
            <a:pPr marL="109728" indent="0" algn="ctr">
              <a:buNone/>
            </a:pPr>
            <a:endParaRPr lang="en-US" sz="16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6000" b="1" dirty="0">
                <a:latin typeface="Arial Black" pitchFamily="34" charset="0"/>
              </a:rPr>
              <a:t>*All Public Sector/Non-Profit employers receive 50% reimbursement for eligible Adults, Youth, and Dislocated Workers</a:t>
            </a:r>
          </a:p>
          <a:p>
            <a:pPr marL="109728" indent="0">
              <a:buNone/>
            </a:pPr>
            <a:r>
              <a:rPr lang="en-US" sz="3500" dirty="0">
                <a:latin typeface="Arial Black" panose="020B0A04020102020204" pitchFamily="34" charset="0"/>
              </a:rPr>
              <a:t>(Examples:  City, State, County Governments, Hospitals, Police Officers, etc.) </a:t>
            </a:r>
          </a:p>
          <a:p>
            <a:endParaRPr lang="en-US" b="1" dirty="0"/>
          </a:p>
          <a:p>
            <a:pPr algn="r">
              <a:buNone/>
            </a:pPr>
            <a:r>
              <a:rPr lang="en-US" b="1" dirty="0"/>
              <a:t>                                                                         </a:t>
            </a:r>
            <a:endParaRPr lang="en-US" sz="12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(1.) New Hire On-The-Job Training Program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D4135B-957A-42AC-B394-DBC4ACDB4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5638800"/>
            <a:ext cx="7010400" cy="10668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3BA2E-D7BF-483A-9E23-9C939ADF5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741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06269"/>
          </a:xfrm>
          <a:solidFill>
            <a:schemeClr val="accent2"/>
          </a:solidFill>
        </p:spPr>
        <p:txBody>
          <a:bodyPr>
            <a:normAutofit fontScale="70000" lnSpcReduction="20000"/>
          </a:bodyPr>
          <a:lstStyle/>
          <a:p>
            <a:endParaRPr lang="en-US" sz="20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Employers are required to hire and train NEW employees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Training of 1 or more new employees that may need the duration of the training period.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Training can vary based on the work history and experience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Permanent employment upon successful completion of training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Training period can range from 6 to 26 weeks (6 months 1040 hours max)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Wage Cap of $19.66</a:t>
            </a:r>
            <a:r>
              <a:rPr lang="en-US" sz="2800" b="1" dirty="0">
                <a:highlight>
                  <a:srgbClr val="FFFF00"/>
                </a:highlight>
                <a:latin typeface="Arial Black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 Black" pitchFamily="34" charset="0"/>
              </a:rPr>
              <a:t>Monthly invoices and reimbursements</a:t>
            </a:r>
          </a:p>
          <a:p>
            <a:endParaRPr lang="en-US" sz="3200" b="1" dirty="0">
              <a:latin typeface="Arial Black" pitchFamily="34" charset="0"/>
            </a:endParaRPr>
          </a:p>
          <a:p>
            <a:pPr marL="109728" indent="0">
              <a:buNone/>
            </a:pPr>
            <a:endParaRPr lang="en-US" sz="2000" b="1" dirty="0">
              <a:latin typeface="Arial Black" pitchFamily="34" charset="0"/>
            </a:endParaRPr>
          </a:p>
          <a:p>
            <a:endParaRPr lang="en-US" sz="2000" b="1" dirty="0">
              <a:latin typeface="Arial Black" pitchFamily="34" charset="0"/>
            </a:endParaRPr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r>
              <a:rPr lang="en-US" sz="2000" b="1" dirty="0"/>
              <a:t>                                                                                               </a:t>
            </a:r>
            <a:endParaRPr lang="en-US" sz="12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solidFill>
            <a:schemeClr val="accent4"/>
          </a:solidFill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 Black" pitchFamily="34" charset="0"/>
              </a:rPr>
              <a:t>(1.) New Hire On-The-Job Training Program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5A7A72-0A58-4219-A2E9-662510E63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5486400"/>
            <a:ext cx="7559040" cy="11811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0D408E-2953-4E74-BEE6-1785C6106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4269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782469"/>
          </a:xfrm>
          <a:solidFill>
            <a:schemeClr val="accent2"/>
          </a:solidFill>
        </p:spPr>
        <p:txBody>
          <a:bodyPr>
            <a:normAutofit fontScale="92500" lnSpcReduction="10000"/>
          </a:bodyPr>
          <a:lstStyle/>
          <a:p>
            <a:pPr algn="ctr"/>
            <a:endParaRPr lang="en-US" sz="22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The Business Service Representative will first submit a letter of request to WDD</a:t>
            </a:r>
          </a:p>
          <a:p>
            <a:pPr marL="109728" indent="0" algn="ctr">
              <a:buNone/>
            </a:pPr>
            <a:endParaRPr lang="en-US" sz="9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The letter of request includes the following information: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en-US" sz="9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Employer’s Business Name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en-US" sz="9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Information about the Employer(s) </a:t>
            </a:r>
          </a:p>
          <a:p>
            <a:pPr marL="109728" indent="0" algn="ctr">
              <a:buNone/>
            </a:pPr>
            <a:endParaRPr lang="en-US" sz="8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Number of employees to be trained</a:t>
            </a:r>
          </a:p>
          <a:p>
            <a:pPr algn="ctr"/>
            <a:endParaRPr lang="en-US" sz="8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Time period recommended for training (O*Net)</a:t>
            </a:r>
          </a:p>
          <a:p>
            <a:pPr algn="ctr"/>
            <a:endParaRPr lang="en-US" sz="8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Wages per Hour</a:t>
            </a:r>
          </a:p>
          <a:p>
            <a:pPr algn="ctr"/>
            <a:endParaRPr lang="en-US" sz="8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Training Hours</a:t>
            </a:r>
          </a:p>
          <a:p>
            <a:pPr marL="109728" indent="0" algn="ctr">
              <a:buNone/>
            </a:pPr>
            <a:endParaRPr lang="en-US" sz="9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Training Plans/Job Descriptions</a:t>
            </a:r>
          </a:p>
          <a:p>
            <a:pPr marL="109728" indent="0" algn="ctr">
              <a:buNone/>
            </a:pPr>
            <a:endParaRPr lang="en-US" sz="800" b="1" dirty="0">
              <a:latin typeface="Arial Black" pitchFamily="34" charset="0"/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en-US" sz="2200" b="1" dirty="0">
                <a:latin typeface="Arial Black" pitchFamily="34" charset="0"/>
              </a:rPr>
              <a:t>Details of the Employer(s) needs</a:t>
            </a:r>
          </a:p>
          <a:p>
            <a:pPr marL="109728" indent="0">
              <a:buNone/>
            </a:pPr>
            <a:endParaRPr lang="en-US" sz="2000" b="1" dirty="0">
              <a:latin typeface="Arial Black" pitchFamily="34" charset="0"/>
            </a:endParaRPr>
          </a:p>
          <a:p>
            <a:pPr marL="109728" indent="0">
              <a:buNone/>
            </a:pPr>
            <a:endParaRPr lang="en-US" sz="2000" b="1" dirty="0">
              <a:highlight>
                <a:srgbClr val="FFFF00"/>
              </a:highlight>
              <a:latin typeface="Arial Black" pitchFamily="34" charset="0"/>
            </a:endParaRPr>
          </a:p>
          <a:p>
            <a:pPr marL="109728" indent="0">
              <a:buNone/>
            </a:pPr>
            <a:endParaRPr lang="en-US" sz="1100" b="1" dirty="0">
              <a:latin typeface="Arial Black" pitchFamily="34" charset="0"/>
            </a:endParaRPr>
          </a:p>
          <a:p>
            <a:pPr algn="r">
              <a:buNone/>
            </a:pPr>
            <a:endParaRPr lang="en-US" sz="2400" b="1" dirty="0"/>
          </a:p>
          <a:p>
            <a:pPr algn="r">
              <a:buNone/>
            </a:pPr>
            <a:endParaRPr lang="en-US" sz="24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914400"/>
          </a:xfrm>
          <a:solidFill>
            <a:schemeClr val="accent4"/>
          </a:solidFill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 Black" pitchFamily="34" charset="0"/>
              </a:rPr>
              <a:t>(2.) Performance Based On-The-Job Training Program *NOTE: LETTER COMES FIRST</a:t>
            </a:r>
          </a:p>
        </p:txBody>
      </p:sp>
      <p:pic>
        <p:nvPicPr>
          <p:cNvPr id="11268" name="Picture 4" descr="http://www.realtown.com/uploads/28059/images/job%20descrip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667000"/>
            <a:ext cx="990600" cy="3124200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C55EE0-C16F-48C6-B582-5E4FE84C1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60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69144"/>
            <a:ext cx="8229600" cy="5638800"/>
          </a:xfrm>
          <a:solidFill>
            <a:schemeClr val="accent2"/>
          </a:solidFill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Designed to offer training for a large number of employees over a short period of training time</a:t>
            </a:r>
          </a:p>
          <a:p>
            <a:pPr>
              <a:buNone/>
            </a:pPr>
            <a:endParaRPr lang="en-US" sz="9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Skilled and/or unskilled workers when time is of the essence (Need Trained Employees Fast)</a:t>
            </a:r>
          </a:p>
          <a:p>
            <a:endParaRPr lang="en-US" sz="9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Training period can range from 6-12 weeks depending on how technical the positions. </a:t>
            </a:r>
          </a:p>
          <a:p>
            <a:endParaRPr lang="en-US" sz="7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 The average training hours range from</a:t>
            </a:r>
          </a:p>
          <a:p>
            <a:pPr marL="109728" indent="0">
              <a:buNone/>
            </a:pPr>
            <a:r>
              <a:rPr lang="en-US" sz="2600" b="1" dirty="0">
                <a:latin typeface="Arial Black" pitchFamily="34" charset="0"/>
              </a:rPr>
              <a:t>     240 – 440 hours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300" b="1" dirty="0">
                <a:latin typeface="Arial Black" pitchFamily="34" charset="0"/>
              </a:rPr>
              <a:t>Cost &amp; Wages are negotiated through WDD on a case-by-case basis. Agreements are based on the employer’s needs at the time.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300" b="1" dirty="0">
                <a:latin typeface="Arial Black" pitchFamily="34" charset="0"/>
              </a:rPr>
              <a:t>The Employer is eligible to receive all of the reimbursement for training after the employee completes the training plus one day.</a:t>
            </a:r>
          </a:p>
          <a:p>
            <a:pPr marL="109728" indent="0">
              <a:buNone/>
            </a:pPr>
            <a:endParaRPr lang="en-US" b="1" dirty="0"/>
          </a:p>
          <a:p>
            <a:pPr>
              <a:buNone/>
            </a:pPr>
            <a:endParaRPr lang="en-US" b="1" dirty="0"/>
          </a:p>
          <a:p>
            <a:pPr>
              <a:buNone/>
            </a:pPr>
            <a:endParaRPr lang="en-US" b="1" dirty="0"/>
          </a:p>
          <a:p>
            <a:pPr>
              <a:buNone/>
            </a:pPr>
            <a:endParaRPr lang="en-US" b="1" dirty="0"/>
          </a:p>
          <a:p>
            <a:pPr algn="r">
              <a:buNone/>
            </a:pPr>
            <a:r>
              <a:rPr lang="en-US" b="1" dirty="0"/>
              <a:t>                                                                        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077200" cy="540544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br>
              <a:rPr lang="en-US" sz="2700" b="1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sz="2700" b="1" dirty="0">
                <a:solidFill>
                  <a:schemeClr val="bg1"/>
                </a:solidFill>
                <a:latin typeface="Arial Black" pitchFamily="34" charset="0"/>
              </a:rPr>
              <a:t>(2</a:t>
            </a:r>
            <a:r>
              <a:rPr lang="en-US" sz="2700" dirty="0">
                <a:solidFill>
                  <a:schemeClr val="bg1"/>
                </a:solidFill>
                <a:latin typeface="Arial Black" pitchFamily="34" charset="0"/>
              </a:rPr>
              <a:t>.</a:t>
            </a:r>
            <a:r>
              <a:rPr lang="en-US" sz="2700" b="1" dirty="0">
                <a:solidFill>
                  <a:schemeClr val="bg1"/>
                </a:solidFill>
                <a:latin typeface="Arial Black" pitchFamily="34" charset="0"/>
              </a:rPr>
              <a:t>) Performance Based On-The-Job Training </a:t>
            </a:r>
            <a:br>
              <a:rPr lang="en-US" sz="3200" b="1" dirty="0">
                <a:solidFill>
                  <a:schemeClr val="bg1"/>
                </a:solidFill>
                <a:latin typeface="Arial Black" pitchFamily="34" charset="0"/>
              </a:rPr>
            </a:br>
            <a:endParaRPr lang="en-US" sz="32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4572000"/>
            <a:ext cx="4800600" cy="173116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99C335-D1AA-4038-B1DC-252D82CD0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294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99"/>
            <a:ext cx="8229600" cy="5630069"/>
          </a:xfrm>
          <a:solidFill>
            <a:schemeClr val="accent2"/>
          </a:solidFill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en-US" sz="7400" b="1" u="sng" dirty="0">
              <a:latin typeface="Arial Black" pitchFamily="34" charset="0"/>
            </a:endParaRPr>
          </a:p>
          <a:p>
            <a:pPr algn="ctr">
              <a:buNone/>
            </a:pPr>
            <a:r>
              <a:rPr lang="en-US" sz="8000" b="1" u="sng" dirty="0">
                <a:latin typeface="Arial Black" pitchFamily="34" charset="0"/>
              </a:rPr>
              <a:t>How Will These Services Benefit You??? </a:t>
            </a:r>
          </a:p>
          <a:p>
            <a:endParaRPr lang="en-US" sz="36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8000" b="1" dirty="0">
                <a:latin typeface="Arial Black" pitchFamily="34" charset="0"/>
              </a:rPr>
              <a:t>Employers can receive 50% or 75% reimbursement of trainees’ /employees’ hourly wages </a:t>
            </a:r>
          </a:p>
          <a:p>
            <a:pPr marL="109728" indent="0">
              <a:buNone/>
            </a:pPr>
            <a:endParaRPr lang="en-US" sz="32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8000" b="1" dirty="0">
                <a:latin typeface="Arial Black" pitchFamily="34" charset="0"/>
              </a:rPr>
              <a:t>Employers make all the hiring decisions</a:t>
            </a:r>
          </a:p>
          <a:p>
            <a:pPr marL="109728" indent="0">
              <a:buNone/>
            </a:pPr>
            <a:endParaRPr lang="en-US" sz="32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8000" b="1" dirty="0">
                <a:latin typeface="Arial Black" pitchFamily="34" charset="0"/>
              </a:rPr>
              <a:t>Employers tailor all training</a:t>
            </a:r>
          </a:p>
          <a:p>
            <a:pPr marL="109728" indent="0">
              <a:buNone/>
            </a:pPr>
            <a:endParaRPr lang="en-US" sz="32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8000" b="1" dirty="0">
                <a:latin typeface="Arial Black" pitchFamily="34" charset="0"/>
              </a:rPr>
              <a:t>Employers save $ on recruiting, screening, and training costs</a:t>
            </a:r>
          </a:p>
          <a:p>
            <a:pPr marL="109728" indent="0">
              <a:buNone/>
            </a:pPr>
            <a:endParaRPr lang="en-US" sz="3200" b="1" dirty="0">
              <a:latin typeface="Arial Black" pitchFamily="34" charset="0"/>
            </a:endParaRPr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endParaRPr lang="en-US" sz="2000" b="1" dirty="0"/>
          </a:p>
          <a:p>
            <a:pPr algn="r">
              <a:buNone/>
            </a:pPr>
            <a:r>
              <a:rPr lang="en-US" sz="2000" b="1" dirty="0"/>
              <a:t>                                                              </a:t>
            </a:r>
            <a:endParaRPr lang="en-US" sz="1200" b="1" dirty="0"/>
          </a:p>
          <a:p>
            <a:pPr algn="ctr"/>
            <a:endParaRPr lang="en-US" b="1" dirty="0"/>
          </a:p>
          <a:p>
            <a:pPr>
              <a:buNone/>
            </a:pP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Employer Benefits </a:t>
            </a:r>
          </a:p>
        </p:txBody>
      </p:sp>
      <p:pic>
        <p:nvPicPr>
          <p:cNvPr id="8194" name="Picture 2" descr="http://www.ssa.gov/chicago/BenefitsAvailable-Graphic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3429000"/>
            <a:ext cx="2301240" cy="3512574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1149C-C6A8-47C6-938F-49BB7879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062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99"/>
            <a:ext cx="8229600" cy="5630069"/>
          </a:xfrm>
          <a:solidFill>
            <a:schemeClr val="accent2"/>
          </a:solid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en-US" sz="6200" b="1" u="sng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300" b="1" dirty="0">
                <a:latin typeface="Arial Black" pitchFamily="34" charset="0"/>
              </a:rPr>
              <a:t>Length of training is negotiable (6-26 weeks)</a:t>
            </a:r>
          </a:p>
          <a:p>
            <a:pPr marL="109728" indent="0">
              <a:buNone/>
            </a:pPr>
            <a:endParaRPr lang="en-US" sz="33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300" b="1" dirty="0">
                <a:latin typeface="Arial Black" pitchFamily="34" charset="0"/>
              </a:rPr>
              <a:t>Minimal Paperwork for the employer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900" b="1" dirty="0">
                <a:latin typeface="Arial Black" pitchFamily="34" charset="0"/>
              </a:rPr>
              <a:t>Worker’s Compensation &amp; E-Verify </a:t>
            </a:r>
          </a:p>
          <a:p>
            <a:pPr marL="109728" indent="0">
              <a:buNone/>
            </a:pPr>
            <a:endParaRPr lang="en-US" sz="33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300" b="1" dirty="0">
                <a:latin typeface="Arial Black" pitchFamily="34" charset="0"/>
              </a:rPr>
              <a:t>Increased cash flow and profits</a:t>
            </a:r>
          </a:p>
          <a:p>
            <a:pPr marL="109728" indent="0">
              <a:buNone/>
            </a:pPr>
            <a:endParaRPr lang="en-US" sz="33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300" b="1" dirty="0">
                <a:latin typeface="Arial Black" pitchFamily="34" charset="0"/>
              </a:rPr>
              <a:t>No cost for OJT Services – FREE!!!</a:t>
            </a:r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endParaRPr lang="en-US" sz="2000" b="1" dirty="0"/>
          </a:p>
          <a:p>
            <a:pPr algn="r">
              <a:buNone/>
            </a:pPr>
            <a:r>
              <a:rPr lang="en-US" sz="2000" b="1" dirty="0"/>
              <a:t>                                                              </a:t>
            </a:r>
            <a:endParaRPr lang="en-US" sz="1200" b="1" dirty="0"/>
          </a:p>
          <a:p>
            <a:pPr algn="ctr"/>
            <a:endParaRPr lang="en-US" b="1" dirty="0"/>
          </a:p>
          <a:p>
            <a:pPr>
              <a:buNone/>
            </a:pP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Employer Benefits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CEAA40-3AFC-4FD9-9524-DADA6C5EDB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3429000"/>
            <a:ext cx="1295400" cy="3535362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215E8D-301E-43CE-8C35-1C8AF04F0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390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5355430"/>
          </a:xfrm>
          <a:solidFill>
            <a:schemeClr val="accent2"/>
          </a:solidFill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en-US" sz="26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Insurance requirement: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Workmen’s Compensation or approved on-site accident insurance</a:t>
            </a:r>
          </a:p>
          <a:p>
            <a:pPr marL="630936" lvl="2" indent="0">
              <a:buNone/>
            </a:pPr>
            <a:r>
              <a:rPr lang="en-US" sz="2600" b="1" dirty="0">
                <a:latin typeface="Arial Black" pitchFamily="34" charset="0"/>
              </a:rPr>
              <a:t> </a:t>
            </a:r>
          </a:p>
          <a:p>
            <a:pPr marL="630936" lvl="2" indent="0">
              <a:buNone/>
            </a:pPr>
            <a:r>
              <a:rPr lang="en-US" sz="2600" b="1" dirty="0">
                <a:latin typeface="Arial Black" pitchFamily="34" charset="0"/>
              </a:rPr>
              <a:t>Note: Workmen’s Compensation is required in Alabama for employers with 5 or more employees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6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Enroll in the E-Verify program and provide documentation</a:t>
            </a:r>
          </a:p>
          <a:p>
            <a:pPr marL="393192" lvl="1" indent="0">
              <a:buNone/>
            </a:pPr>
            <a:endParaRPr lang="en-US" sz="26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Approval  Requirement:</a:t>
            </a:r>
          </a:p>
          <a:p>
            <a:pPr lvl="1"/>
            <a:r>
              <a:rPr lang="en-US" sz="2600" b="1" dirty="0">
                <a:latin typeface="Arial Black" pitchFamily="34" charset="0"/>
              </a:rPr>
              <a:t>Agreement must be approved before trainees/employees can begin work</a:t>
            </a:r>
          </a:p>
          <a:p>
            <a:pPr marL="393192" lvl="1" indent="0">
              <a:buNone/>
            </a:pPr>
            <a:endParaRPr lang="en-US" sz="26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Full-time employment is required</a:t>
            </a:r>
          </a:p>
          <a:p>
            <a:pPr marL="109728" indent="0">
              <a:buNone/>
            </a:pPr>
            <a:endParaRPr lang="en-US" sz="2600" b="1" dirty="0">
              <a:latin typeface="Arial Black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1" dirty="0">
                <a:latin typeface="Arial Black" pitchFamily="34" charset="0"/>
              </a:rPr>
              <a:t>The ONLY permissible Part-Time OJT training is for Vocational Rehabilitation Clients and Disabled Veterans. (*Requires a letter)</a:t>
            </a:r>
          </a:p>
          <a:p>
            <a:endParaRPr lang="en-US" sz="2900" b="1" dirty="0">
              <a:latin typeface="Arial Black" pitchFamily="34" charset="0"/>
            </a:endParaRPr>
          </a:p>
          <a:p>
            <a:pPr marL="109728" indent="0">
              <a:buNone/>
            </a:pPr>
            <a:endParaRPr lang="en-US" sz="2200" b="1" dirty="0">
              <a:latin typeface="Arial Black" pitchFamily="34" charset="0"/>
            </a:endParaRPr>
          </a:p>
          <a:p>
            <a:pPr marL="109728" indent="0">
              <a:buNone/>
            </a:pPr>
            <a:endParaRPr lang="en-US" sz="2000" b="1" dirty="0">
              <a:latin typeface="Arial Black" pitchFamily="34" charset="0"/>
            </a:endParaRPr>
          </a:p>
          <a:p>
            <a:pPr marL="109728" indent="0">
              <a:buNone/>
            </a:pPr>
            <a:endParaRPr lang="en-US" sz="2000" b="1" dirty="0">
              <a:latin typeface="Arial Black" pitchFamily="34" charset="0"/>
            </a:endParaRPr>
          </a:p>
          <a:p>
            <a:pPr marL="109728" indent="0">
              <a:buNone/>
            </a:pPr>
            <a:r>
              <a:rPr lang="en-US" sz="2000" b="1" dirty="0">
                <a:latin typeface="Arial Black" pitchFamily="34" charset="0"/>
              </a:rPr>
              <a:t>								</a:t>
            </a:r>
            <a:endParaRPr lang="en-US" sz="1200" b="1" dirty="0"/>
          </a:p>
          <a:p>
            <a:endParaRPr lang="en-US" sz="2000" b="1" dirty="0"/>
          </a:p>
          <a:p>
            <a:endParaRPr lang="en-US" sz="20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Employer Requirements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5867400"/>
            <a:ext cx="7559040" cy="84772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019391-902C-4529-81B5-97CC076E8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665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5355431"/>
          </a:xfrm>
          <a:solidFill>
            <a:schemeClr val="accent2"/>
          </a:solidFill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en-US" sz="20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itchFamily="34" charset="0"/>
              </a:rPr>
              <a:t>Trainees/Employees must meet WIOA Eligibility Requirements</a:t>
            </a:r>
          </a:p>
          <a:p>
            <a:endParaRPr lang="en-US" sz="28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itchFamily="34" charset="0"/>
              </a:rPr>
              <a:t>Trainees/Employees must receive the same wages and benefits as other employees holding the same or similar positions</a:t>
            </a:r>
          </a:p>
          <a:p>
            <a:endParaRPr lang="en-US" sz="28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itchFamily="34" charset="0"/>
              </a:rPr>
              <a:t>Trainees/Employees must abide by the same company policies as other employees </a:t>
            </a:r>
          </a:p>
          <a:p>
            <a:endParaRPr lang="en-US" sz="2800" b="1" dirty="0">
              <a:latin typeface="Arial Black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itchFamily="34" charset="0"/>
              </a:rPr>
              <a:t>New Trainee(s)/Employee(s) cannot replace laid off workers </a:t>
            </a:r>
          </a:p>
          <a:p>
            <a:endParaRPr lang="en-US" sz="2000" b="1" dirty="0">
              <a:latin typeface="Arial Black" pitchFamily="34" charset="0"/>
            </a:endParaRPr>
          </a:p>
          <a:p>
            <a:pPr marL="109728" indent="0">
              <a:buNone/>
            </a:pPr>
            <a:endParaRPr lang="en-US" sz="2000" b="1" dirty="0"/>
          </a:p>
          <a:p>
            <a:endParaRPr lang="en-US" sz="2000" b="1" dirty="0"/>
          </a:p>
          <a:p>
            <a:pPr>
              <a:buNone/>
            </a:pPr>
            <a:r>
              <a:rPr lang="en-US" sz="2000" b="1" dirty="0"/>
              <a:t>                                                                                             </a:t>
            </a:r>
            <a:endParaRPr lang="en-US" sz="1100" b="1" dirty="0"/>
          </a:p>
          <a:p>
            <a:pPr>
              <a:buNone/>
            </a:pP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Employer Requirements (Cont.)</a:t>
            </a:r>
            <a:endParaRPr lang="en-US" dirty="0">
              <a:latin typeface="Arial Black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6750" y="5715000"/>
            <a:ext cx="4419599" cy="92154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15C7D0-4FFB-42CC-A94B-522FB0633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7907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838200"/>
            <a:ext cx="8784432" cy="5934869"/>
          </a:xfrm>
          <a:solidFill>
            <a:schemeClr val="accent2"/>
          </a:solidFill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endParaRPr lang="en-US" sz="22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Youth Work-Based Learning Program </a:t>
            </a:r>
          </a:p>
          <a:p>
            <a:pPr marL="109728" indent="0">
              <a:buNone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Incumbent Worker Program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State of Alabama </a:t>
            </a:r>
            <a:r>
              <a:rPr lang="en-US" sz="3000" b="1" u="sng" dirty="0">
                <a:latin typeface="Arial Black" panose="020B0A04020102020204" pitchFamily="34" charset="0"/>
              </a:rPr>
              <a:t>EXPANSION</a:t>
            </a:r>
            <a:r>
              <a:rPr lang="en-US" sz="3000" b="1" dirty="0">
                <a:latin typeface="Arial Black" panose="020B0A04020102020204" pitchFamily="34" charset="0"/>
              </a:rPr>
              <a:t> OJT Program </a:t>
            </a:r>
          </a:p>
          <a:p>
            <a:pPr marL="109728" indent="0">
              <a:buNone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Apprenticeship Alabama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Work Opportunity Tax Credit (WOTC) </a:t>
            </a:r>
          </a:p>
          <a:p>
            <a:pPr marL="109728" indent="0">
              <a:buNone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Alabama Job Order Listings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Vocational Rehab Services </a:t>
            </a:r>
          </a:p>
          <a:p>
            <a:pPr marL="109728" indent="0">
              <a:buNone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Resume Assistance </a:t>
            </a:r>
          </a:p>
          <a:p>
            <a:pPr marL="109728" indent="0">
              <a:buNone/>
            </a:pPr>
            <a:endParaRPr lang="en-US" sz="30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000" b="1" dirty="0">
                <a:latin typeface="Arial Black" panose="020B0A04020102020204" pitchFamily="34" charset="0"/>
              </a:rPr>
              <a:t>Veteran’s Services</a:t>
            </a:r>
          </a:p>
          <a:p>
            <a:pPr marL="109728" indent="0">
              <a:buNone/>
            </a:pPr>
            <a:endParaRPr lang="en-US" sz="2200" b="1" dirty="0">
              <a:latin typeface="Arial Black" panose="020B0A0402010202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76200"/>
            <a:ext cx="8784432" cy="76200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</a:rPr>
              <a:t>OTHER CAREER CENTER SERVICES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2F3B56-9EA7-4D41-BCFA-3460296ED7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5552281"/>
            <a:ext cx="4026456" cy="10668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B5973A9-BDA0-4478-A291-F5A746F16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275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838200"/>
            <a:ext cx="8784432" cy="5934869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en-US" sz="22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anose="020B0A04020102020204" pitchFamily="34" charset="0"/>
              </a:rPr>
              <a:t>Applicant Screening &amp; Referrals</a:t>
            </a:r>
          </a:p>
          <a:p>
            <a:pPr marL="109728" indent="0">
              <a:buNone/>
            </a:pPr>
            <a:endParaRPr lang="en-US" sz="28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anose="020B0A04020102020204" pitchFamily="34" charset="0"/>
              </a:rPr>
              <a:t>Pre-Employment Screening</a:t>
            </a:r>
          </a:p>
          <a:p>
            <a:pPr marL="109728" indent="0">
              <a:buNone/>
            </a:pPr>
            <a:endParaRPr lang="en-US" sz="28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anose="020B0A04020102020204" pitchFamily="34" charset="0"/>
              </a:rPr>
              <a:t>Recruitment / Job Fairs / Workshops </a:t>
            </a:r>
          </a:p>
          <a:p>
            <a:pPr marL="109728" indent="0">
              <a:buNone/>
            </a:pPr>
            <a:endParaRPr lang="en-US" sz="28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anose="020B0A04020102020204" pitchFamily="34" charset="0"/>
              </a:rPr>
              <a:t>Assistance with Closings &amp; Layoffs</a:t>
            </a:r>
          </a:p>
          <a:p>
            <a:pPr marL="109728" indent="0">
              <a:buNone/>
            </a:pPr>
            <a:endParaRPr lang="en-US" sz="28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anose="020B0A04020102020204" pitchFamily="34" charset="0"/>
              </a:rPr>
              <a:t>Office Equipment, Resource Room, and Conference Room Space for Employers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800" b="1" dirty="0">
              <a:latin typeface="Arial Black" panose="020B0A040201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latin typeface="Arial Black" panose="020B0A04020102020204" pitchFamily="34" charset="0"/>
              </a:rPr>
              <a:t>Labor Market Information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200" b="1" dirty="0">
              <a:latin typeface="Arial Black" panose="020B0A0402010202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" y="76200"/>
            <a:ext cx="8784432" cy="76200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</a:rPr>
              <a:t>OTHER CAREER CENTER SERVICES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A2363C-1599-41EB-A63D-B95AAD1063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285" y="5569744"/>
            <a:ext cx="3215640" cy="98345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1E58B34-1C2A-46AB-B1E1-5B976BED7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007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376672"/>
          </a:xfrm>
          <a:solidFill>
            <a:schemeClr val="accent2"/>
          </a:solidFill>
        </p:spPr>
        <p:txBody>
          <a:bodyPr>
            <a:normAutofit fontScale="25000" lnSpcReduction="20000"/>
          </a:bodyPr>
          <a:lstStyle/>
          <a:p>
            <a:endParaRPr lang="en-US" sz="3600" b="1" dirty="0"/>
          </a:p>
          <a:p>
            <a:pPr algn="ctr">
              <a:buNone/>
            </a:pPr>
            <a:r>
              <a:rPr lang="en-US" sz="8800" b="1" u="sng" dirty="0">
                <a:latin typeface="Arial Black" panose="020B0A04020102020204" pitchFamily="34" charset="0"/>
              </a:rPr>
              <a:t>CONTACT INFORMATION </a:t>
            </a:r>
          </a:p>
          <a:p>
            <a:pPr algn="ctr">
              <a:buNone/>
            </a:pPr>
            <a:endParaRPr lang="en-US" sz="8800" b="1" dirty="0">
              <a:latin typeface="Arial Black" panose="020B0A04020102020204" pitchFamily="34" charset="0"/>
            </a:endParaRP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Alabama Department of Commerce</a:t>
            </a: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Workforce Development Division</a:t>
            </a: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401 Adams Avenue</a:t>
            </a: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P.O. Box 304103</a:t>
            </a: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  Montgomery, AL 36130-4103</a:t>
            </a: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     (334) 242-5300</a:t>
            </a:r>
          </a:p>
          <a:p>
            <a:pPr marL="109728" indent="0" algn="ctr">
              <a:buNone/>
            </a:pPr>
            <a:endParaRPr lang="en-US" sz="8800" b="1" dirty="0">
              <a:latin typeface="Arial Black" panose="020B0A04020102020204" pitchFamily="34" charset="0"/>
            </a:endParaRPr>
          </a:p>
          <a:p>
            <a:pPr algn="ctr">
              <a:buNone/>
            </a:pPr>
            <a:r>
              <a:rPr lang="en-US" sz="8800" b="1" u="sng" dirty="0">
                <a:latin typeface="Arial Black" panose="020B0A04020102020204" pitchFamily="34" charset="0"/>
              </a:rPr>
              <a:t>Terry Comer </a:t>
            </a:r>
          </a:p>
          <a:p>
            <a:pPr algn="ctr">
              <a:buNone/>
            </a:pPr>
            <a:r>
              <a:rPr lang="en-US" sz="8800" dirty="0">
                <a:latin typeface="Arial Black" panose="020B0A04020102020204" pitchFamily="34" charset="0"/>
              </a:rPr>
              <a:t>    (</a:t>
            </a:r>
            <a:r>
              <a:rPr lang="en-US" sz="8800" b="1" dirty="0">
                <a:latin typeface="Arial Black" panose="020B0A04020102020204" pitchFamily="34" charset="0"/>
              </a:rPr>
              <a:t>334) 242-5168 </a:t>
            </a:r>
          </a:p>
          <a:p>
            <a:pPr algn="ctr">
              <a:buNone/>
            </a:pPr>
            <a:r>
              <a:rPr lang="en-US" sz="8800" dirty="0">
                <a:latin typeface="Arial Black" panose="020B0A04020102020204" pitchFamily="34" charset="0"/>
              </a:rPr>
              <a:t>    terry.comer@commerce.alabama.gov </a:t>
            </a:r>
          </a:p>
          <a:p>
            <a:pPr>
              <a:buNone/>
            </a:pPr>
            <a:endParaRPr lang="en-US" sz="8800" b="1" dirty="0">
              <a:latin typeface="Arial Black" panose="020B0A04020102020204" pitchFamily="34" charset="0"/>
            </a:endParaRPr>
          </a:p>
          <a:p>
            <a:pPr algn="ctr">
              <a:buNone/>
            </a:pPr>
            <a:r>
              <a:rPr lang="en-US" sz="8800" b="1" u="sng" dirty="0">
                <a:latin typeface="Arial Black" panose="020B0A04020102020204" pitchFamily="34" charset="0"/>
              </a:rPr>
              <a:t>Eboné Curry </a:t>
            </a:r>
          </a:p>
          <a:p>
            <a:pPr algn="ctr">
              <a:buNone/>
            </a:pPr>
            <a:r>
              <a:rPr lang="en-US" sz="8800" b="1" dirty="0">
                <a:latin typeface="Arial Black" panose="020B0A04020102020204" pitchFamily="34" charset="0"/>
              </a:rPr>
              <a:t>    (334) 242-5170</a:t>
            </a:r>
          </a:p>
          <a:p>
            <a:pPr algn="ctr">
              <a:buNone/>
            </a:pPr>
            <a:r>
              <a:rPr lang="en-US" sz="8800" dirty="0">
                <a:latin typeface="Arial Black" panose="020B0A04020102020204" pitchFamily="34" charset="0"/>
              </a:rPr>
              <a:t>   ebone.curry@commerce.alabama.gov </a:t>
            </a:r>
          </a:p>
          <a:p>
            <a:pPr algn="ctr">
              <a:buNone/>
            </a:pPr>
            <a:endParaRPr lang="en-US" sz="2000" b="1" dirty="0"/>
          </a:p>
          <a:p>
            <a:pPr>
              <a:buNone/>
            </a:pPr>
            <a:endParaRPr lang="en-US" sz="2000" b="1" dirty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r>
              <a:rPr lang="en-US" sz="2000" b="1" dirty="0"/>
              <a:t>								</a:t>
            </a:r>
            <a:endParaRPr lang="en-US" sz="2000" dirty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Commerce Workforce Development Division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698767"/>
            <a:ext cx="1127923" cy="18593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2686051"/>
            <a:ext cx="1127924" cy="1872068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816A7A-3F4F-421B-9026-2FBE230CD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8230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pPr lvl="0">
              <a:buClr>
                <a:srgbClr val="2DA2BF"/>
              </a:buClr>
              <a:buNone/>
            </a:pPr>
            <a:r>
              <a:rPr lang="en-US" sz="2000" b="1" dirty="0">
                <a:solidFill>
                  <a:prstClr val="black"/>
                </a:solidFill>
                <a:latin typeface="Arial Black" panose="020B0A04020102020204" pitchFamily="34" charset="0"/>
              </a:rPr>
              <a:t>	For More information about the Alabama Department of Commerce, Alabama Career Center Information, and Alabama Workforce Resources, please visit the following websites: </a:t>
            </a:r>
          </a:p>
          <a:p>
            <a:pPr lvl="0" algn="ctr">
              <a:buClr>
                <a:srgbClr val="2DA2BF"/>
              </a:buClr>
              <a:buNone/>
            </a:pPr>
            <a:endParaRPr lang="en-US" sz="2000" b="1" dirty="0">
              <a:solidFill>
                <a:prstClr val="black"/>
              </a:solidFill>
              <a:latin typeface="Arial Black" panose="020B0A04020102020204" pitchFamily="34" charset="0"/>
            </a:endParaRPr>
          </a:p>
          <a:p>
            <a:pPr marL="109728" indent="0">
              <a:buNone/>
            </a:pPr>
            <a:endParaRPr lang="en-US" sz="3600" b="1" dirty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r>
              <a:rPr lang="en-US" sz="2000" b="1" dirty="0"/>
              <a:t>								</a:t>
            </a:r>
            <a:endParaRPr lang="en-US" sz="2000" dirty="0"/>
          </a:p>
          <a:p>
            <a:pPr>
              <a:buNone/>
            </a:pPr>
            <a:endParaRPr lang="en-US" sz="2000" dirty="0"/>
          </a:p>
          <a:p>
            <a:pPr>
              <a:buNone/>
            </a:pPr>
            <a:endParaRPr lang="en-US" sz="1200" dirty="0"/>
          </a:p>
          <a:p>
            <a:pPr>
              <a:buNone/>
            </a:pPr>
            <a:r>
              <a:rPr lang="en-US" sz="1800" dirty="0"/>
              <a:t>madeinalabama.com</a:t>
            </a:r>
            <a:r>
              <a:rPr lang="en-US" sz="1200" dirty="0"/>
              <a:t> 	</a:t>
            </a:r>
            <a:r>
              <a:rPr lang="en-US" sz="1600" u="sng" dirty="0"/>
              <a:t>alabamaworks.alabama.gov</a:t>
            </a:r>
            <a:r>
              <a:rPr lang="en-US" sz="1200" dirty="0"/>
              <a:t>       </a:t>
            </a:r>
            <a:r>
              <a:rPr lang="en-US" sz="1800" dirty="0"/>
              <a:t>alabamaworks.com</a:t>
            </a:r>
          </a:p>
          <a:p>
            <a:pPr>
              <a:buNone/>
            </a:pPr>
            <a:endParaRPr lang="en-US" sz="1800" dirty="0"/>
          </a:p>
          <a:p>
            <a:pPr algn="ctr">
              <a:buNone/>
            </a:pPr>
            <a:r>
              <a:rPr lang="en-US" sz="1200" b="1" dirty="0"/>
              <a:t>The OJT Program is an equal opportunity employer program. Auxiliary aids and services are available upon request to individuals with disabilities. </a:t>
            </a:r>
          </a:p>
          <a:p>
            <a:pPr marL="109728" indent="0">
              <a:buNone/>
            </a:pPr>
            <a:r>
              <a:rPr lang="en-US" dirty="0"/>
              <a:t> </a:t>
            </a:r>
          </a:p>
          <a:p>
            <a:pPr algn="r">
              <a:buNone/>
            </a:pPr>
            <a:endParaRPr lang="en-US" sz="1200" dirty="0"/>
          </a:p>
          <a:p>
            <a:pPr algn="r">
              <a:buNone/>
            </a:pPr>
            <a:endParaRPr lang="en-US" sz="1200" dirty="0"/>
          </a:p>
          <a:p>
            <a:pPr algn="r">
              <a:buNone/>
            </a:pPr>
            <a:endParaRPr lang="en-US" sz="1200" dirty="0"/>
          </a:p>
          <a:p>
            <a:pPr>
              <a:buNone/>
            </a:pPr>
            <a:endParaRPr lang="en-US" sz="1200" dirty="0"/>
          </a:p>
          <a:p>
            <a:pPr>
              <a:buNone/>
            </a:pPr>
            <a:endParaRPr lang="en-US" sz="1200" dirty="0"/>
          </a:p>
          <a:p>
            <a:pPr>
              <a:buNone/>
            </a:pPr>
            <a:endParaRPr lang="en-US" sz="1600" dirty="0"/>
          </a:p>
          <a:p>
            <a:pPr>
              <a:buNone/>
            </a:pPr>
            <a:endParaRPr lang="en-US" sz="1600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solidFill>
            <a:schemeClr val="accent4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THANK YOU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26" y="4388108"/>
            <a:ext cx="2285997" cy="2411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6624" y="2783274"/>
            <a:ext cx="2285999" cy="16048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3887" y="2813833"/>
            <a:ext cx="2285999" cy="18593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114" y="2783274"/>
            <a:ext cx="2438400" cy="185935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FF8980-E4D9-4A06-819A-DBE5509F0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FB819-7DE1-4880-811C-24736A80DAD8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3193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27E9B9BB412D4DA46EE115FB9868CB" ma:contentTypeVersion="10" ma:contentTypeDescription="Create a new document." ma:contentTypeScope="" ma:versionID="a2a99c3383a09cf8270051127f26e418">
  <xsd:schema xmlns:xsd="http://www.w3.org/2001/XMLSchema" xmlns:xs="http://www.w3.org/2001/XMLSchema" xmlns:p="http://schemas.microsoft.com/office/2006/metadata/properties" xmlns:ns2="71f903e5-e3ad-4d4e-859a-85150e19c006" xmlns:ns3="87613c27-e668-462c-935b-602d5fea9705" targetNamespace="http://schemas.microsoft.com/office/2006/metadata/properties" ma:root="true" ma:fieldsID="e72471aa98446e149d5450fa87a119fc" ns2:_="" ns3:_="">
    <xsd:import namespace="71f903e5-e3ad-4d4e-859a-85150e19c006"/>
    <xsd:import namespace="87613c27-e668-462c-935b-602d5fea970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f903e5-e3ad-4d4e-859a-85150e19c0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613c27-e668-462c-935b-602d5fea970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5E3A310-B3A0-4851-AC6F-4D398C3C10B4}"/>
</file>

<file path=customXml/itemProps2.xml><?xml version="1.0" encoding="utf-8"?>
<ds:datastoreItem xmlns:ds="http://schemas.openxmlformats.org/officeDocument/2006/customXml" ds:itemID="{8039ABB5-A808-4392-B2A0-34ED7FC36EB3}"/>
</file>

<file path=customXml/itemProps3.xml><?xml version="1.0" encoding="utf-8"?>
<ds:datastoreItem xmlns:ds="http://schemas.openxmlformats.org/officeDocument/2006/customXml" ds:itemID="{8F775CD6-C188-4B3D-B1B6-5F855142F49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2960</TotalTime>
  <Words>1166</Words>
  <Application>Microsoft Macintosh PowerPoint</Application>
  <PresentationFormat>On-screen Show (4:3)</PresentationFormat>
  <Paragraphs>367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Algerian</vt:lpstr>
      <vt:lpstr>Arial Black</vt:lpstr>
      <vt:lpstr>Calibri</vt:lpstr>
      <vt:lpstr>Lucida Sans Unicode</vt:lpstr>
      <vt:lpstr>Verdana</vt:lpstr>
      <vt:lpstr>Wingdings</vt:lpstr>
      <vt:lpstr>Wingdings 2</vt:lpstr>
      <vt:lpstr>Wingdings 3</vt:lpstr>
      <vt:lpstr>Concourse</vt:lpstr>
      <vt:lpstr>ON-THE-JOB TRAINING PROGRAM OJT Employer Presentation “You Hire! You Train! We Reimburse” </vt:lpstr>
      <vt:lpstr> WELCOME   </vt:lpstr>
      <vt:lpstr>Contact Information</vt:lpstr>
      <vt:lpstr>Contact Information</vt:lpstr>
      <vt:lpstr>OPENING REMARKS</vt:lpstr>
      <vt:lpstr>What is On-The-Job Training? (OJT)</vt:lpstr>
      <vt:lpstr>What is On-The-Job Training? (OJT)</vt:lpstr>
      <vt:lpstr>TWO TYPES OF OJT PROGRAMS</vt:lpstr>
      <vt:lpstr>(1.) New Hire On-The-Job Training Program</vt:lpstr>
      <vt:lpstr>(1.) New Hire On-The-Job Training Program</vt:lpstr>
      <vt:lpstr>(2.) Performance Based On-The-Job Training Program *NOTE: LETTER COMES FIRST</vt:lpstr>
      <vt:lpstr> (2.) Performance Based On-The-Job Training  </vt:lpstr>
      <vt:lpstr>Employer Benefits </vt:lpstr>
      <vt:lpstr>Employer Benefits </vt:lpstr>
      <vt:lpstr>Employer Requirements </vt:lpstr>
      <vt:lpstr>Employer Requirements (Cont.)</vt:lpstr>
      <vt:lpstr>OTHER CAREER CENTER SERVICES</vt:lpstr>
      <vt:lpstr>OTHER CAREER CENTER SERVICES</vt:lpstr>
      <vt:lpstr>Commerce Workforce Development Division</vt:lpstr>
      <vt:lpstr>THANK YOU </vt:lpstr>
    </vt:vector>
  </TitlesOfParts>
  <Company>ADECA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On The Job Training? (OJT)</dc:title>
  <dc:creator>Brandon.Smith</dc:creator>
  <cp:lastModifiedBy>Crayton, Carissa</cp:lastModifiedBy>
  <cp:revision>394</cp:revision>
  <cp:lastPrinted>2021-01-11T18:51:00Z</cp:lastPrinted>
  <dcterms:created xsi:type="dcterms:W3CDTF">2012-07-25T14:45:00Z</dcterms:created>
  <dcterms:modified xsi:type="dcterms:W3CDTF">2021-01-12T16:43:44Z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0x0101009A27E9B9BB412D4DA46EE115FB9868CB</vt:lpwstr>
  </property>
</Properties>
</file>